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1" r:id="rId7"/>
    <p:sldId id="262" r:id="rId8"/>
    <p:sldId id="263" r:id="rId9"/>
    <p:sldId id="264" r:id="rId10"/>
    <p:sldId id="260" r:id="rId11"/>
    <p:sldId id="265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D56D-DE1A-4DD6-9CD0-4659AB055E8C}" type="datetimeFigureOut">
              <a:rPr lang="nl-NL" smtClean="0"/>
              <a:t>2-2-2018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F52B-53F6-44A5-BEFA-1C3ECE2CDE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355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D56D-DE1A-4DD6-9CD0-4659AB055E8C}" type="datetimeFigureOut">
              <a:rPr lang="nl-NL" smtClean="0"/>
              <a:t>2-2-2018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F52B-53F6-44A5-BEFA-1C3ECE2CDE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872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D56D-DE1A-4DD6-9CD0-4659AB055E8C}" type="datetimeFigureOut">
              <a:rPr lang="nl-NL" smtClean="0"/>
              <a:t>2-2-2018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F52B-53F6-44A5-BEFA-1C3ECE2CDE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491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D56D-DE1A-4DD6-9CD0-4659AB055E8C}" type="datetimeFigureOut">
              <a:rPr lang="nl-NL" smtClean="0"/>
              <a:t>2-2-2018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F52B-53F6-44A5-BEFA-1C3ECE2CDE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658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D56D-DE1A-4DD6-9CD0-4659AB055E8C}" type="datetimeFigureOut">
              <a:rPr lang="nl-NL" smtClean="0"/>
              <a:t>2-2-2018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F52B-53F6-44A5-BEFA-1C3ECE2CDE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51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D56D-DE1A-4DD6-9CD0-4659AB055E8C}" type="datetimeFigureOut">
              <a:rPr lang="nl-NL" smtClean="0"/>
              <a:t>2-2-2018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F52B-53F6-44A5-BEFA-1C3ECE2CDE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93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D56D-DE1A-4DD6-9CD0-4659AB055E8C}" type="datetimeFigureOut">
              <a:rPr lang="nl-NL" smtClean="0"/>
              <a:t>2-2-2018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F52B-53F6-44A5-BEFA-1C3ECE2CDE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79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D56D-DE1A-4DD6-9CD0-4659AB055E8C}" type="datetimeFigureOut">
              <a:rPr lang="nl-NL" smtClean="0"/>
              <a:t>2-2-2018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F52B-53F6-44A5-BEFA-1C3ECE2CDE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667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D56D-DE1A-4DD6-9CD0-4659AB055E8C}" type="datetimeFigureOut">
              <a:rPr lang="nl-NL" smtClean="0"/>
              <a:t>2-2-2018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F52B-53F6-44A5-BEFA-1C3ECE2CDE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15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D56D-DE1A-4DD6-9CD0-4659AB055E8C}" type="datetimeFigureOut">
              <a:rPr lang="nl-NL" smtClean="0"/>
              <a:t>2-2-2018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F52B-53F6-44A5-BEFA-1C3ECE2CDE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8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D56D-DE1A-4DD6-9CD0-4659AB055E8C}" type="datetimeFigureOut">
              <a:rPr lang="nl-NL" smtClean="0"/>
              <a:t>2-2-2018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F52B-53F6-44A5-BEFA-1C3ECE2CDE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35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ED56D-DE1A-4DD6-9CD0-4659AB055E8C}" type="datetimeFigureOut">
              <a:rPr lang="nl-NL" smtClean="0"/>
              <a:t>2-2-2018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CF52B-53F6-44A5-BEFA-1C3ECE2CDE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10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 smtClean="0"/>
              <a:t>Curatieve gezondheidszorg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Deskundig en vakbekwaam handelen bij afwijkingen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31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Hoe worden deze middelen toegediend?</a:t>
            </a:r>
            <a:endParaRPr lang="nl-NL" b="1" dirty="0">
              <a:solidFill>
                <a:schemeClr val="tx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338"/>
          <a:stretch/>
        </p:blipFill>
        <p:spPr>
          <a:xfrm>
            <a:off x="3112167" y="1825625"/>
            <a:ext cx="5727032" cy="439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6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Type medicatie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Welke typen medicatie kennen jullie?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Antibiotica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Antivirale middelen/ Vaccins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Anti parasitaire middelen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Specifieke orgaangerichte medicatie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Hormonen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Pijnstillers</a:t>
            </a:r>
          </a:p>
          <a:p>
            <a:r>
              <a:rPr lang="nl-NL" dirty="0" smtClean="0"/>
              <a:t>Waarvoor worden deze medicijnen gebruikt?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020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Oefenvragen toets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09583"/>
            <a:ext cx="10515600" cy="4351338"/>
          </a:xfrm>
        </p:spPr>
        <p:txBody>
          <a:bodyPr/>
          <a:lstStyle/>
          <a:p>
            <a:r>
              <a:rPr lang="nl-NL" dirty="0" smtClean="0"/>
              <a:t>Ga nu eens de hoofdstukken na die je moet leren voor de toets</a:t>
            </a:r>
          </a:p>
          <a:p>
            <a:r>
              <a:rPr lang="nl-NL" dirty="0" smtClean="0"/>
              <a:t>Bedenk minimaal twee goede </a:t>
            </a:r>
            <a:r>
              <a:rPr lang="nl-NL" dirty="0" err="1" smtClean="0"/>
              <a:t>toetsvragen</a:t>
            </a:r>
            <a:endParaRPr lang="nl-NL" dirty="0" smtClean="0"/>
          </a:p>
          <a:p>
            <a:r>
              <a:rPr lang="nl-NL" dirty="0" smtClean="0"/>
              <a:t>Schrijf ze op en lever in</a:t>
            </a:r>
          </a:p>
          <a:p>
            <a:r>
              <a:rPr lang="nl-NL" dirty="0" smtClean="0"/>
              <a:t>We gaan deze zo bespreken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347411" y="4219074"/>
            <a:ext cx="76520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tx2"/>
                </a:solidFill>
              </a:rPr>
              <a:t>Boekjes en hoofdstukken:</a:t>
            </a:r>
          </a:p>
          <a:p>
            <a:r>
              <a:rPr lang="nl-NL" dirty="0"/>
              <a:t>Kenniskiemboek EHBO bij </a:t>
            </a:r>
            <a:r>
              <a:rPr lang="nl-NL" dirty="0" smtClean="0"/>
              <a:t>dieren (alleen wat we behandeld hebben)</a:t>
            </a:r>
            <a:endParaRPr lang="nl-NL" dirty="0"/>
          </a:p>
          <a:p>
            <a:r>
              <a:rPr lang="nl-NL" dirty="0"/>
              <a:t>Kenniskiemboek diergezondheid bij </a:t>
            </a:r>
            <a:r>
              <a:rPr lang="nl-NL" dirty="0" smtClean="0"/>
              <a:t>gezelschapsdieren</a:t>
            </a:r>
          </a:p>
          <a:p>
            <a:r>
              <a:rPr lang="nl-NL" dirty="0"/>
              <a:t>Kenniskiemmodule dierenwelzijn en </a:t>
            </a:r>
            <a:r>
              <a:rPr lang="nl-NL" dirty="0" smtClean="0"/>
              <a:t>huisvesting (verrijking)</a:t>
            </a:r>
            <a:endParaRPr lang="nl-NL" dirty="0"/>
          </a:p>
          <a:p>
            <a:r>
              <a:rPr lang="nl-NL" dirty="0"/>
              <a:t>Kenniskiemboek Diergeneesmiddelen </a:t>
            </a:r>
            <a:r>
              <a:rPr lang="nl-NL" dirty="0" smtClean="0"/>
              <a:t>(alleen </a:t>
            </a:r>
            <a:r>
              <a:rPr lang="nl-NL" dirty="0" smtClean="0"/>
              <a:t>wat we </a:t>
            </a:r>
            <a:r>
              <a:rPr lang="nl-NL" dirty="0" smtClean="0"/>
              <a:t>behandeld hebben)</a:t>
            </a:r>
            <a:endParaRPr lang="nl-NL" dirty="0"/>
          </a:p>
          <a:p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9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Wat gaan we doen deze les?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Nakijken opdrachten EHBO</a:t>
            </a:r>
          </a:p>
          <a:p>
            <a:r>
              <a:rPr lang="nl-NL" dirty="0" smtClean="0"/>
              <a:t>Theorie Curatieve gezondheidszorg</a:t>
            </a:r>
          </a:p>
          <a:p>
            <a:r>
              <a:rPr lang="nl-NL" dirty="0" smtClean="0"/>
              <a:t>Voorbereiding toets</a:t>
            </a:r>
          </a:p>
          <a:p>
            <a:r>
              <a:rPr lang="nl-NL" dirty="0" smtClean="0"/>
              <a:t>Volgende week vrijdag 1</a:t>
            </a:r>
            <a:r>
              <a:rPr lang="nl-NL" baseline="30000" dirty="0" smtClean="0"/>
              <a:t>e</a:t>
            </a:r>
            <a:r>
              <a:rPr lang="nl-NL" dirty="0" smtClean="0"/>
              <a:t> uur toets!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94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Gezond?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Niet alleen de afwezigheid van ziekte of lichamelijke gebreken</a:t>
            </a:r>
          </a:p>
          <a:p>
            <a:r>
              <a:rPr lang="nl-NL" dirty="0" smtClean="0"/>
              <a:t>Lichamelijk én geestelijk goed in orde</a:t>
            </a:r>
          </a:p>
          <a:p>
            <a:r>
              <a:rPr lang="nl-NL" dirty="0" smtClean="0"/>
              <a:t>Het dier is in staat om weerstand te bieden tegen gevaren van buitenaf.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303" y="3481137"/>
            <a:ext cx="4133934" cy="309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4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Preventief en curatief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Preventief = alles om te voorkomen dat een dier ziek wordt</a:t>
            </a:r>
          </a:p>
          <a:p>
            <a:pPr marL="457200" lvl="1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 Hoe doe je dit allemaal?</a:t>
            </a:r>
            <a:endParaRPr lang="nl-NL" dirty="0" smtClean="0"/>
          </a:p>
          <a:p>
            <a:r>
              <a:rPr lang="nl-NL" dirty="0" smtClean="0"/>
              <a:t>Curatief = behandelen van een aandoening of ziekte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58" y="3721768"/>
            <a:ext cx="5359842" cy="31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Type medicatie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Verschillende toedieningswijzen</a:t>
            </a:r>
          </a:p>
          <a:p>
            <a:r>
              <a:rPr lang="nl-NL" dirty="0" smtClean="0"/>
              <a:t>Manier van toedienen heeft effect op de snelheid waarmee het medicijn werkt.</a:t>
            </a:r>
          </a:p>
          <a:p>
            <a:r>
              <a:rPr lang="nl-NL" dirty="0" smtClean="0"/>
              <a:t>Het middel wordt door het lichaam getransporteerd door het bloed</a:t>
            </a:r>
          </a:p>
          <a:p>
            <a:r>
              <a:rPr lang="nl-NL" dirty="0" smtClean="0"/>
              <a:t>Manier van toedienen:</a:t>
            </a:r>
          </a:p>
          <a:p>
            <a:pPr lvl="1"/>
            <a:r>
              <a:rPr lang="nl-NL" dirty="0" smtClean="0"/>
              <a:t>Lokale toediening</a:t>
            </a:r>
          </a:p>
          <a:p>
            <a:pPr lvl="1"/>
            <a:r>
              <a:rPr lang="nl-NL" dirty="0" smtClean="0"/>
              <a:t>Systemische toediening</a:t>
            </a:r>
          </a:p>
          <a:p>
            <a:pPr lvl="2"/>
            <a:r>
              <a:rPr lang="nl-NL" dirty="0" smtClean="0"/>
              <a:t>Oraal (via de bek)</a:t>
            </a:r>
          </a:p>
          <a:p>
            <a:pPr lvl="2"/>
            <a:r>
              <a:rPr lang="nl-NL" dirty="0" smtClean="0"/>
              <a:t>Parenteraal (via een injectie)</a:t>
            </a:r>
          </a:p>
          <a:p>
            <a:pPr marL="457200" lvl="1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5263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Lokale toediening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Direct op de plaats waar de aandoening zich bevindt</a:t>
            </a:r>
          </a:p>
          <a:p>
            <a:r>
              <a:rPr lang="nl-NL" dirty="0" smtClean="0"/>
              <a:t>Voorbeelden:</a:t>
            </a:r>
          </a:p>
          <a:p>
            <a:pPr lvl="1"/>
            <a:r>
              <a:rPr lang="nl-NL" dirty="0" smtClean="0"/>
              <a:t>Zalven, </a:t>
            </a:r>
            <a:r>
              <a:rPr lang="nl-NL" dirty="0" smtClean="0"/>
              <a:t>crèmes, </a:t>
            </a:r>
            <a:r>
              <a:rPr lang="nl-NL" dirty="0" smtClean="0"/>
              <a:t>sprays of oog-, oor- en neuspreparaten</a:t>
            </a:r>
          </a:p>
          <a:p>
            <a:r>
              <a:rPr lang="nl-NL" dirty="0" smtClean="0"/>
              <a:t>Het medicijn werkt direct en wordt maar weinig door het bloed opgenomen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643" y="3898232"/>
            <a:ext cx="3946357" cy="295976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26695" y="4796589"/>
            <a:ext cx="64970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 smtClean="0">
                <a:solidFill>
                  <a:schemeClr val="tx2"/>
                </a:solidFill>
              </a:rPr>
              <a:t>Bedenk eens </a:t>
            </a:r>
            <a:r>
              <a:rPr lang="nl-NL" sz="3200" i="1" dirty="0" smtClean="0">
                <a:solidFill>
                  <a:schemeClr val="tx2"/>
                </a:solidFill>
              </a:rPr>
              <a:t>voordelen </a:t>
            </a:r>
            <a:r>
              <a:rPr lang="nl-NL" sz="3200" i="1" dirty="0" smtClean="0">
                <a:solidFill>
                  <a:schemeClr val="tx2"/>
                </a:solidFill>
              </a:rPr>
              <a:t>en nadelen van het lokaal toedienen van medicijnen?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104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Orale toediening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Vorm van systemische toediening</a:t>
            </a:r>
          </a:p>
          <a:p>
            <a:r>
              <a:rPr lang="nl-NL" dirty="0" smtClean="0"/>
              <a:t>Medicijn wordt in het lichaam opgenomen en door het hele lichaam verspreid</a:t>
            </a:r>
          </a:p>
          <a:p>
            <a:r>
              <a:rPr lang="nl-NL" dirty="0" smtClean="0"/>
              <a:t>Meestal via de bek</a:t>
            </a:r>
          </a:p>
          <a:p>
            <a:r>
              <a:rPr lang="nl-NL" dirty="0" smtClean="0"/>
              <a:t>Vormen:</a:t>
            </a:r>
          </a:p>
          <a:p>
            <a:pPr lvl="1"/>
            <a:r>
              <a:rPr lang="nl-NL" dirty="0" smtClean="0"/>
              <a:t>Tabletten, poeders, vloeistoffen, pasta’s, dragees, capsules, siroop</a:t>
            </a:r>
          </a:p>
          <a:p>
            <a:r>
              <a:rPr lang="nl-NL" dirty="0" smtClean="0"/>
              <a:t>Kan ook via de anus </a:t>
            </a:r>
            <a:r>
              <a:rPr lang="nl-NL" dirty="0" smtClean="0">
                <a:sym typeface="Wingdings" panose="05000000000000000000" pitchFamily="2" charset="2"/>
              </a:rPr>
              <a:t> rectaal (wat is hier het voordeel van?)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i="1" dirty="0" smtClean="0"/>
              <a:t>Bedenk eens wat voordelen en nadelen van het oraal toedienen van medicijnen?</a:t>
            </a:r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4" b="49998"/>
          <a:stretch/>
        </p:blipFill>
        <p:spPr>
          <a:xfrm>
            <a:off x="6487001" y="365125"/>
            <a:ext cx="5391175" cy="173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i="1" dirty="0" smtClean="0">
                <a:solidFill>
                  <a:schemeClr val="tx2"/>
                </a:solidFill>
              </a:rPr>
              <a:t>Wat is het verschil tussen een pil, capsule en een tablet?</a:t>
            </a:r>
            <a:endParaRPr lang="nl-NL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Parenterale toediening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Toediening buiten het maag-darmkanaal om</a:t>
            </a:r>
          </a:p>
          <a:p>
            <a:r>
              <a:rPr lang="nl-NL" dirty="0" smtClean="0"/>
              <a:t>Per injectie</a:t>
            </a:r>
          </a:p>
          <a:p>
            <a:r>
              <a:rPr lang="nl-NL" dirty="0" smtClean="0"/>
              <a:t>Meestal alleen door de dierenarts toegediend</a:t>
            </a:r>
          </a:p>
          <a:p>
            <a:pPr lvl="1"/>
            <a:r>
              <a:rPr lang="nl-NL" dirty="0" smtClean="0"/>
              <a:t>Subcutaan </a:t>
            </a:r>
            <a:r>
              <a:rPr lang="nl-NL" dirty="0" smtClean="0">
                <a:sym typeface="Wingdings" panose="05000000000000000000" pitchFamily="2" charset="2"/>
              </a:rPr>
              <a:t> injectie onder de huid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Intramusculair  injectie in een spier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Intraveneus  injectie rechtstreeks in de ader</a:t>
            </a:r>
          </a:p>
        </p:txBody>
      </p:sp>
    </p:spTree>
    <p:extLst>
      <p:ext uri="{BB962C8B-B14F-4D97-AF65-F5344CB8AC3E}">
        <p14:creationId xmlns:p14="http://schemas.microsoft.com/office/powerpoint/2010/main" val="559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397</Words>
  <Application>Microsoft Office PowerPoint</Application>
  <PresentationFormat>Breedbeeld</PresentationFormat>
  <Paragraphs>68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Kantoorthema</vt:lpstr>
      <vt:lpstr>Curatieve gezondheidszorg</vt:lpstr>
      <vt:lpstr>Wat gaan we doen deze les?</vt:lpstr>
      <vt:lpstr>Gezond?</vt:lpstr>
      <vt:lpstr>Preventief en curatief</vt:lpstr>
      <vt:lpstr>Type medicatie</vt:lpstr>
      <vt:lpstr>Lokale toediening</vt:lpstr>
      <vt:lpstr>Orale toediening</vt:lpstr>
      <vt:lpstr>Wat is het verschil tussen een pil, capsule en een tablet?</vt:lpstr>
      <vt:lpstr>Parenterale toediening</vt:lpstr>
      <vt:lpstr>Hoe worden deze middelen toegediend?</vt:lpstr>
      <vt:lpstr>Type medicatie</vt:lpstr>
      <vt:lpstr>Oefenvragen toets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Curatieve gezondheidszorg</dc:title>
  <dc:creator>Weijden, Yorike van der</dc:creator>
  <cp:lastModifiedBy>Weijden, Yorike van der</cp:lastModifiedBy>
  <cp:revision>9</cp:revision>
  <dcterms:created xsi:type="dcterms:W3CDTF">2018-01-29T15:03:19Z</dcterms:created>
  <dcterms:modified xsi:type="dcterms:W3CDTF">2018-02-02T13:03:44Z</dcterms:modified>
</cp:coreProperties>
</file>